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2" r:id="rId2"/>
    <p:sldId id="279" r:id="rId3"/>
    <p:sldId id="281" r:id="rId4"/>
    <p:sldId id="288" r:id="rId5"/>
    <p:sldId id="280" r:id="rId6"/>
    <p:sldId id="285" r:id="rId7"/>
    <p:sldId id="291" r:id="rId8"/>
    <p:sldId id="292" r:id="rId9"/>
    <p:sldId id="263" r:id="rId10"/>
    <p:sldId id="293" r:id="rId11"/>
    <p:sldId id="294" r:id="rId12"/>
    <p:sldId id="296" r:id="rId13"/>
    <p:sldId id="258" r:id="rId14"/>
    <p:sldId id="260" r:id="rId15"/>
    <p:sldId id="274" r:id="rId16"/>
    <p:sldId id="276" r:id="rId17"/>
    <p:sldId id="264" r:id="rId18"/>
    <p:sldId id="267" r:id="rId19"/>
    <p:sldId id="29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76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C87A3-3D89-4C6D-9154-F5BE0776FE34}" type="datetimeFigureOut">
              <a:rPr lang="en-US" smtClean="0"/>
              <a:t>4/7/17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C6591-3299-41E2-9A0E-D4E474D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49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C6591-3299-41E2-9A0E-D4E474D808F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51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3DEC-3CE3-4736-83EE-67B5CF5F71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97FB0-D7DD-4C6C-A49E-36AC82A61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5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3DEC-3CE3-4736-83EE-67B5CF5F71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97FB0-D7DD-4C6C-A49E-36AC82A61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084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3DEC-3CE3-4736-83EE-67B5CF5F71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97FB0-D7DD-4C6C-A49E-36AC82A61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9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3DEC-3CE3-4736-83EE-67B5CF5F71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97FB0-D7DD-4C6C-A49E-36AC82A61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3DEC-3CE3-4736-83EE-67B5CF5F71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97FB0-D7DD-4C6C-A49E-36AC82A61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5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3DEC-3CE3-4736-83EE-67B5CF5F71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97FB0-D7DD-4C6C-A49E-36AC82A61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1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3DEC-3CE3-4736-83EE-67B5CF5F71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97FB0-D7DD-4C6C-A49E-36AC82A61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83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3DEC-3CE3-4736-83EE-67B5CF5F71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97FB0-D7DD-4C6C-A49E-36AC82A61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9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3DEC-3CE3-4736-83EE-67B5CF5F71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97FB0-D7DD-4C6C-A49E-36AC82A61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7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3DEC-3CE3-4736-83EE-67B5CF5F71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97FB0-D7DD-4C6C-A49E-36AC82A61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3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3DEC-3CE3-4736-83EE-67B5CF5F71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97FB0-D7DD-4C6C-A49E-36AC82A61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3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prstClr val="white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63DEC-3CE3-4736-83EE-67B5CF5F71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97FB0-D7DD-4C6C-A49E-36AC82A61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1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0447" y="0"/>
            <a:ext cx="9131027" cy="156966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solidFill>
              <a:srgbClr val="C00000">
                <a:alpha val="25000"/>
              </a:srgb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cap="all" dirty="0" smtClean="0">
                <a:solidFill>
                  <a:srgbClr val="C00000"/>
                </a:solidFill>
              </a:rPr>
              <a:t>Apportionment, redistricting </a:t>
            </a:r>
          </a:p>
          <a:p>
            <a:pPr algn="ctr"/>
            <a:r>
              <a:rPr lang="en-US" sz="4800" b="1" cap="all" dirty="0" smtClean="0">
                <a:solidFill>
                  <a:srgbClr val="C00000"/>
                </a:solidFill>
              </a:rPr>
              <a:t>&amp; Gerrymandering</a:t>
            </a:r>
            <a:endParaRPr lang="en-US" sz="4800" b="1" cap="all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73" y="2438400"/>
            <a:ext cx="9131027" cy="2554545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solidFill>
              <a:srgbClr val="C00000">
                <a:alpha val="25000"/>
              </a:srgb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cap="all" dirty="0" smtClean="0">
                <a:solidFill>
                  <a:srgbClr val="C00000"/>
                </a:solidFill>
              </a:rPr>
              <a:t>DO NOW: Answer the following questions to the best of your ability:</a:t>
            </a:r>
          </a:p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American Typewriter Condensed"/>
              </a:rPr>
              <a:t>Why do we have censes every ten years? What purpose do they serve?</a:t>
            </a:r>
            <a:endParaRPr lang="en-US" sz="4800" b="1" dirty="0">
              <a:solidFill>
                <a:srgbClr val="C00000"/>
              </a:solidFill>
              <a:latin typeface="American Typewriter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70254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1051" y="1828800"/>
            <a:ext cx="9144000" cy="3046988"/>
          </a:xfrm>
          <a:prstGeom prst="rect">
            <a:avLst/>
          </a:prstGeom>
          <a:solidFill>
            <a:schemeClr val="bg1">
              <a:alpha val="75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“ADVISORY COMMISSION”</a:t>
            </a:r>
          </a:p>
          <a:p>
            <a:r>
              <a:rPr lang="en-US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6-MEMBER ADVISORY COMMISSION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selected by the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Senate and state House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majority leaders (3 each),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least one of whom must be from a different party, and at least one of whom must not be a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legislator.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2999" y="76200"/>
            <a:ext cx="6858000" cy="646331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solidFill>
              <a:srgbClr val="C00000">
                <a:alpha val="25000"/>
              </a:srgb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6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does the redistricting?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077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2999" y="76200"/>
            <a:ext cx="6858000" cy="646331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solidFill>
              <a:srgbClr val="C00000">
                <a:alpha val="25000"/>
              </a:srgb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6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does the redistricting?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800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371600"/>
            <a:ext cx="8648952" cy="4031873"/>
          </a:xfrm>
          <a:prstGeom prst="rect">
            <a:avLst/>
          </a:prstGeom>
          <a:solidFill>
            <a:schemeClr val="bg1">
              <a:alpha val="75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OTHER WORDS: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both the State Senate and the State Assembly (State House) are of the same party they can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the “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6-MEMBER ADVISORY COMMISSION”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consist of 4 members of their own party and only two members of the opposing party. </a:t>
            </a:r>
            <a:r>
              <a:rPr lang="en-US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gives the majority party in the State government control over how the congressional boundaries are drawn.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3700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rth_Carolina_Redistricting_Comparisons_-_Republican_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991600" cy="3627460"/>
          </a:xfrm>
          <a:prstGeom prst="rect">
            <a:avLst/>
          </a:prstGeom>
        </p:spPr>
      </p:pic>
      <p:pic>
        <p:nvPicPr>
          <p:cNvPr id="5" name="Picture 4" descr="gerrymandering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9144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28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3716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/Mky11UJb9AY</a:t>
            </a:r>
          </a:p>
        </p:txBody>
      </p:sp>
    </p:spTree>
    <p:extLst>
      <p:ext uri="{BB962C8B-B14F-4D97-AF65-F5344CB8AC3E}">
        <p14:creationId xmlns:p14="http://schemas.microsoft.com/office/powerpoint/2010/main" val="502047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5299" y="76200"/>
            <a:ext cx="8153400" cy="1015663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solidFill>
              <a:srgbClr val="C00000">
                <a:alpha val="25000"/>
              </a:srgb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6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WHERE/HOW is redistricting done?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(rule for drawing Congressional Districts)</a:t>
            </a:r>
            <a:endParaRPr lang="en-US" sz="500" b="1" dirty="0" smtClean="0">
              <a:solidFill>
                <a:schemeClr val="bg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0" y="1211690"/>
            <a:ext cx="8936078" cy="4274710"/>
          </a:xfrm>
          <a:prstGeom prst="rect">
            <a:avLst/>
          </a:prstGeom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960" y="5566827"/>
            <a:ext cx="8936078" cy="1138773"/>
          </a:xfrm>
          <a:prstGeom prst="rect">
            <a:avLst/>
          </a:prstGeom>
          <a:solidFill>
            <a:schemeClr val="bg1">
              <a:alpha val="75000"/>
            </a:schemeClr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“Like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states, Ohio must comply with constitutional equal population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requirements &amp; with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 of the </a:t>
            </a:r>
            <a: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VOTING RIGHTS ACT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Ohio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further requires that state legislative districts be </a:t>
            </a: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CONTIGUOUS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COMPACT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Districts must preserve whole political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units – counties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townships, municipalities, and wards, in that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– WHERE FEASIBLE.”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828800"/>
            <a:ext cx="3124200" cy="1143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3048000"/>
            <a:ext cx="784860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4267200"/>
            <a:ext cx="784860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83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" y="83994"/>
            <a:ext cx="8991600" cy="249299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solidFill>
              <a:srgbClr val="C00000">
                <a:alpha val="25000"/>
              </a:srgb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6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Gerrymandering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?”</a:t>
            </a:r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In the process of creating electoral districts, </a:t>
            </a: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GERRYMANDERING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“is a practice that attempts to establish a 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ADVANTAGE </a:t>
            </a:r>
            <a:r>
              <a:rPr lang="en-US" sz="2400" dirty="0" smtClean="0">
                <a:solidFill>
                  <a:schemeClr val="bg1"/>
                </a:solidFill>
              </a:rPr>
              <a:t>for a particular 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PARTY </a:t>
            </a:r>
            <a:r>
              <a:rPr lang="en-US" sz="2400" dirty="0" smtClean="0">
                <a:solidFill>
                  <a:schemeClr val="bg1"/>
                </a:solidFill>
              </a:rPr>
              <a:t>or 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</a:t>
            </a:r>
            <a:r>
              <a:rPr lang="en-US" sz="2400" dirty="0" smtClean="0">
                <a:solidFill>
                  <a:schemeClr val="bg1"/>
                </a:solidFill>
              </a:rPr>
              <a:t>by 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MANIPULATING DISTRICT BOUNDARIES </a:t>
            </a:r>
            <a:r>
              <a:rPr lang="en-US" sz="2400" dirty="0" smtClean="0">
                <a:solidFill>
                  <a:schemeClr val="bg1"/>
                </a:solidFill>
              </a:rPr>
              <a:t>to create partisan advantaged districts.”  </a:t>
            </a:r>
            <a:r>
              <a:rPr lang="en-US" dirty="0" smtClean="0">
                <a:solidFill>
                  <a:schemeClr val="bg1"/>
                </a:solidFill>
              </a:rPr>
              <a:t>(Racial &amp; Incumbent)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067967"/>
            <a:ext cx="4286250" cy="1662573"/>
          </a:xfrm>
          <a:prstGeom prst="rect">
            <a:avLst/>
          </a:prstGeom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http://upload.wikimedia.org/wikipedia/commons/9/9d/Elbridge-gerry-pain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667000"/>
            <a:ext cx="2133600" cy="2517823"/>
          </a:xfrm>
          <a:prstGeom prst="rect">
            <a:avLst/>
          </a:prstGeom>
          <a:ln w="158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angevoting.org/TXtravis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44614"/>
            <a:ext cx="3025606" cy="1685926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07105"/>
            <a:ext cx="6858000" cy="2646448"/>
          </a:xfrm>
          <a:prstGeom prst="rect">
            <a:avLst/>
          </a:prstGeom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7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83994"/>
            <a:ext cx="8991600" cy="3139321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solidFill>
              <a:srgbClr val="C00000">
                <a:alpha val="25000"/>
              </a:srgb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“PARTISAN GERRYMANDERING”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…occurs when the map-drawing process is intentionally used to benefit a particular political party — to help that party win more seats in the legislature, or more easily protect the ones it has. </a:t>
            </a:r>
          </a:p>
          <a:p>
            <a:endParaRPr lang="en-US" sz="600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GOAL: 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“Create districts that will elect members of one party &amp; only a few that will elect members of the other party!”</a:t>
            </a:r>
          </a:p>
        </p:txBody>
      </p:sp>
      <p:pic>
        <p:nvPicPr>
          <p:cNvPr id="2" name="Picture 2" descr="Pa_distri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53" y="3426428"/>
            <a:ext cx="3990147" cy="2440971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61" y="3350229"/>
            <a:ext cx="4644843" cy="2593371"/>
          </a:xfrm>
          <a:prstGeom prst="rect">
            <a:avLst/>
          </a:prstGeom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429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839200" cy="3520777"/>
          </a:xfrm>
          <a:prstGeom prst="rect">
            <a:avLst/>
          </a:prstGeom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074" y="76201"/>
            <a:ext cx="3663726" cy="1752600"/>
          </a:xfrm>
          <a:prstGeom prst="rect">
            <a:avLst/>
          </a:prstGeom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63" y="4343400"/>
            <a:ext cx="6854937" cy="2301585"/>
          </a:xfrm>
          <a:prstGeom prst="rect">
            <a:avLst/>
          </a:prstGeom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78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9718"/>
            <a:ext cx="3824763" cy="2725882"/>
          </a:xfrm>
          <a:prstGeom prst="rect">
            <a:avLst/>
          </a:prstGeom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94973"/>
            <a:ext cx="4343401" cy="3105427"/>
          </a:xfrm>
          <a:prstGeom prst="rect">
            <a:avLst/>
          </a:prstGeom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505200"/>
            <a:ext cx="3779375" cy="3205420"/>
          </a:xfrm>
          <a:prstGeom prst="rect">
            <a:avLst/>
          </a:prstGeom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90800"/>
            <a:ext cx="4038600" cy="2878282"/>
          </a:xfrm>
          <a:prstGeom prst="rect">
            <a:avLst/>
          </a:prstGeom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31" y="4419600"/>
            <a:ext cx="2694369" cy="2291020"/>
          </a:xfrm>
          <a:prstGeom prst="rect">
            <a:avLst/>
          </a:prstGeom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390050"/>
            <a:ext cx="2590800" cy="1239350"/>
          </a:xfrm>
          <a:prstGeom prst="rect">
            <a:avLst/>
          </a:prstGeom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2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06 at 9.53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3" name="Picture 2" descr="Screen Shot 2017-04-06 at 9.53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152400"/>
            <a:ext cx="1447800" cy="369332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DEMOCRATS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152400"/>
            <a:ext cx="1524000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REPUBLICANS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122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034" y="3733800"/>
            <a:ext cx="9154033" cy="3231654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solidFill>
              <a:srgbClr val="C00000">
                <a:alpha val="25000"/>
              </a:srgb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400" b="1" u="sng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Reapportionment</a:t>
            </a:r>
            <a:r>
              <a:rPr lang="en-US" sz="44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4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“…the </a:t>
            </a: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by which seats in the U.S. House of Reps are </a:t>
            </a:r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redistributed </a:t>
            </a: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throughout the 50 states following each U.S. census.”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2185214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solidFill>
              <a:srgbClr val="C00000">
                <a:alpha val="25000"/>
              </a:srgb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U.S. Census 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…is a </a:t>
            </a:r>
            <a:r>
              <a:rPr lang="en-US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decennial census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mandated by </a:t>
            </a:r>
            <a:r>
              <a:rPr lang="en-US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 I, Sec. 2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U.S. Constitution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en-US" sz="2400" dirty="0" smtClean="0">
                <a:solidFill>
                  <a:prstClr val="white"/>
                </a:solidFill>
                <a:effectLst/>
              </a:rPr>
              <a:t>“</a:t>
            </a:r>
            <a:r>
              <a:rPr lang="en-US" sz="2400" dirty="0">
                <a:solidFill>
                  <a:prstClr val="white"/>
                </a:solidFill>
                <a:effectLst/>
              </a:rPr>
              <a:t>Representatives… shall be apportioned among the several States which may be included within this Union, according to their respective </a:t>
            </a:r>
            <a:r>
              <a:rPr lang="en-US" sz="2400" dirty="0" smtClean="0">
                <a:solidFill>
                  <a:prstClr val="white"/>
                </a:solidFill>
                <a:effectLst/>
              </a:rPr>
              <a:t>Numbers…”</a:t>
            </a:r>
            <a:endParaRPr lang="en-US" sz="2400" dirty="0">
              <a:solidFill>
                <a:prstClr val="white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323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994"/>
            <a:ext cx="9144000" cy="3754874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solidFill>
              <a:srgbClr val="C00000">
                <a:alpha val="25000"/>
              </a:srgb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2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happens with all this new information on the U.S. population every 10 years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?”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If a state </a:t>
            </a:r>
            <a:r>
              <a:rPr lang="en-US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GAINS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or </a:t>
            </a:r>
            <a:r>
              <a:rPr lang="en-US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LOSES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representation in the House, that state must redraw its Congressional Districts to account for changes in population</a:t>
            </a:r>
          </a:p>
          <a:p>
            <a:endParaRPr lang="en-US" sz="600" dirty="0">
              <a:solidFill>
                <a:schemeClr val="bg1"/>
              </a:solidFill>
            </a:endParaRPr>
          </a:p>
          <a:p>
            <a:pPr algn="r"/>
            <a:r>
              <a:rPr lang="en-US" sz="4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000" b="1" u="sng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Redistricting</a:t>
            </a:r>
            <a:r>
              <a:rPr lang="en-US" sz="4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-20690" y="4114800"/>
            <a:ext cx="9164690" cy="2000548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solidFill>
              <a:srgbClr val="C00000">
                <a:alpha val="25000"/>
              </a:srgb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redistricting?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600" b="1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Redistricting is the way in which we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ADJUST THE ELECTORAL DISTRICTS </a:t>
            </a:r>
            <a:r>
              <a:rPr lang="en-US" sz="3200" dirty="0" smtClean="0">
                <a:solidFill>
                  <a:schemeClr val="bg1"/>
                </a:solidFill>
              </a:rPr>
              <a:t>that determine who represent us  (in this case, Congressional Districts). </a:t>
            </a:r>
          </a:p>
        </p:txBody>
      </p:sp>
    </p:spTree>
    <p:extLst>
      <p:ext uri="{BB962C8B-B14F-4D97-AF65-F5344CB8AC3E}">
        <p14:creationId xmlns:p14="http://schemas.microsoft.com/office/powerpoint/2010/main" val="167290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165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"Apportionment” is </a:t>
            </a:r>
            <a:r>
              <a:rPr lang="en-US" sz="3200" dirty="0"/>
              <a:t>the process of dividing the 435 memberships, or seats, in the House of Representatives among the 50 states based on the population figures collected during the decennial </a:t>
            </a:r>
            <a:r>
              <a:rPr lang="en-US" sz="3200" dirty="0" smtClean="0"/>
              <a:t>census and using a complex mathematical formula.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1351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5" b="75836"/>
          <a:stretch/>
        </p:blipFill>
        <p:spPr>
          <a:xfrm>
            <a:off x="-4576" y="685800"/>
            <a:ext cx="9148575" cy="2362200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838200" y="0"/>
            <a:ext cx="7581900" cy="646331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solidFill>
              <a:srgbClr val="C00000">
                <a:alpha val="25000"/>
              </a:srgb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CENSUS RESULTS &amp; DATA</a:t>
            </a:r>
            <a:endParaRPr lang="en-US" sz="800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7" r="52772" b="38234"/>
          <a:stretch/>
        </p:blipFill>
        <p:spPr>
          <a:xfrm>
            <a:off x="-7883" y="3048000"/>
            <a:ext cx="9151883" cy="3862526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5497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8" t="23540" r="-419" b="22082"/>
          <a:stretch/>
        </p:blipFill>
        <p:spPr>
          <a:xfrm>
            <a:off x="27929" y="0"/>
            <a:ext cx="9116071" cy="4267199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43" r="52016" b="15415"/>
          <a:stretch/>
        </p:blipFill>
        <p:spPr>
          <a:xfrm>
            <a:off x="0" y="4343400"/>
            <a:ext cx="9144000" cy="2514600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998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3" y="6615"/>
            <a:ext cx="9118037" cy="6851385"/>
          </a:xfrm>
          <a:prstGeom prst="rect">
            <a:avLst/>
          </a:prstGeom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06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lectoral.college.map.2012.v.fina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80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819149"/>
            <a:ext cx="8153400" cy="5899049"/>
          </a:xfrm>
          <a:prstGeom prst="rect">
            <a:avLst/>
          </a:prstGeom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76200"/>
            <a:ext cx="5638800" cy="646331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solidFill>
              <a:srgbClr val="C00000">
                <a:alpha val="25000"/>
              </a:srgb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6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is redistricting?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8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965537"/>
            <a:ext cx="5638800" cy="1015663"/>
          </a:xfrm>
          <a:prstGeom prst="rect">
            <a:avLst/>
          </a:prstGeom>
          <a:solidFill>
            <a:schemeClr val="bg1">
              <a:alpha val="75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1.) 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CENSUS DATA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delivered to OH in March 2011</a:t>
            </a:r>
          </a:p>
          <a:p>
            <a:r>
              <a:rPr lang="en-US" sz="2000" dirty="0" smtClean="0"/>
              <a:t>2.) 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OHIO GENERAL ASSEMBLY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completed C.D. maps by October 2011  </a:t>
            </a:r>
          </a:p>
        </p:txBody>
      </p:sp>
    </p:spTree>
    <p:extLst>
      <p:ext uri="{BB962C8B-B14F-4D97-AF65-F5344CB8AC3E}">
        <p14:creationId xmlns:p14="http://schemas.microsoft.com/office/powerpoint/2010/main" val="1471203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</TotalTime>
  <Words>598</Words>
  <Application>Microsoft Macintosh PowerPoint</Application>
  <PresentationFormat>On-screen Show (4:3)</PresentationFormat>
  <Paragraphs>39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</dc:creator>
  <cp:lastModifiedBy>Eric</cp:lastModifiedBy>
  <cp:revision>50</cp:revision>
  <dcterms:created xsi:type="dcterms:W3CDTF">2015-02-03T22:48:25Z</dcterms:created>
  <dcterms:modified xsi:type="dcterms:W3CDTF">2017-04-07T15:34:53Z</dcterms:modified>
</cp:coreProperties>
</file>